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9" r:id="rId1"/>
  </p:sldMasterIdLst>
  <p:notesMasterIdLst>
    <p:notesMasterId r:id="rId10"/>
  </p:notesMasterIdLst>
  <p:sldIdLst>
    <p:sldId id="265" r:id="rId2"/>
    <p:sldId id="266" r:id="rId3"/>
    <p:sldId id="267" r:id="rId4"/>
    <p:sldId id="274" r:id="rId5"/>
    <p:sldId id="268" r:id="rId6"/>
    <p:sldId id="270" r:id="rId7"/>
    <p:sldId id="272" r:id="rId8"/>
    <p:sldId id="27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1"/>
    <p:restoredTop sz="94377"/>
  </p:normalViewPr>
  <p:slideViewPr>
    <p:cSldViewPr snapToGrid="0" snapToObjects="1">
      <p:cViewPr varScale="1">
        <p:scale>
          <a:sx n="107" d="100"/>
          <a:sy n="107" d="100"/>
        </p:scale>
        <p:origin x="1224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251B7B-73C0-434D-9537-7A79FE0E38AA}" type="datetimeFigureOut">
              <a:rPr lang="en-US" smtClean="0"/>
              <a:t>1/30/18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/>
              <a:t>Click to edit Master text styles</a:t>
            </a:r>
          </a:p>
          <a:p>
            <a:pPr lvl="1"/>
            <a:r>
              <a:rPr lang="es-ES_tradnl"/>
              <a:t>Second level</a:t>
            </a:r>
          </a:p>
          <a:p>
            <a:pPr lvl="2"/>
            <a:r>
              <a:rPr lang="es-ES_tradnl"/>
              <a:t>Third level</a:t>
            </a:r>
          </a:p>
          <a:p>
            <a:pPr lvl="3"/>
            <a:r>
              <a:rPr lang="es-ES_tradnl"/>
              <a:t>Fourth level</a:t>
            </a:r>
          </a:p>
          <a:p>
            <a:pPr lvl="4"/>
            <a:r>
              <a:rPr lang="es-ES_tradnl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F2D8D-BA5B-3A4C-94B9-62F6D59120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124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E2307-1E40-4E12-8716-25BFDA8E7013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91440" rIns="45720" bIns="9144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FCF5A-EA79-452C-A52C-1A2668C2E7DF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91440" rIns="45720" bIns="9144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5C4C28-BD4B-4892-9A2D-6E19BD753A9A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D9D02-426E-46C9-9EE9-0DE1EF8B2838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AEBBE-F8B2-42CF-9895-E86A608384EB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AA6B6-10E5-4810-BC9F-DA72D8452E73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>
                    <a:lumMod val="9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18D072-EF12-4AA2-BD71-ABC68B06D0E2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DBF60-6CC3-4B74-A60D-3486985E4346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14818-984F-4759-BF72-A33BDC1963BD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" y="0"/>
            <a:ext cx="303809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9EA7E191-5F94-4FC1-B823-BD7CABF7FA06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1">
              <a:lumMod val="50000"/>
              <a:lumOff val="5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3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856D55-EFBE-4F9B-8A5F-09D42CA22A9B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" y="6400800"/>
            <a:ext cx="9143989" cy="457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D1D110F-3F4E-48D9-B8AA-5D0E825AFDBA}" type="datetime1">
              <a:rPr lang="en-US" smtClean="0"/>
              <a:pPr/>
              <a:t>1/30/18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687D7A59-36E2-48B9-B146-C1E59501F63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290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190" r:id="rId1"/>
    <p:sldLayoutId id="2147484191" r:id="rId2"/>
    <p:sldLayoutId id="2147484192" r:id="rId3"/>
    <p:sldLayoutId id="2147484193" r:id="rId4"/>
    <p:sldLayoutId id="2147484194" r:id="rId5"/>
    <p:sldLayoutId id="2147484195" r:id="rId6"/>
    <p:sldLayoutId id="2147484196" r:id="rId7"/>
    <p:sldLayoutId id="2147484197" r:id="rId8"/>
    <p:sldLayoutId id="2147484198" r:id="rId9"/>
    <p:sldLayoutId id="2147484199" r:id="rId10"/>
    <p:sldLayoutId id="2147484200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3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3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l.jpg"/>
          <p:cNvSpPr>
            <a:spLocks noChangeAspect="1" noChangeArrowheads="1"/>
          </p:cNvSpPr>
          <p:nvPr/>
        </p:nvSpPr>
        <p:spPr bwMode="auto">
          <a:xfrm>
            <a:off x="0" y="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57200" y="1848541"/>
            <a:ext cx="40025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tx2">
                    <a:lumMod val="50000"/>
                  </a:schemeClr>
                </a:solidFill>
              </a:rPr>
              <a:t>Criteria B.  Developing ideas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04800" y="2543814"/>
            <a:ext cx="4705027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1.  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Develop a design specification that clearly states the success criteria for your solution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61471" y="383297"/>
            <a:ext cx="8293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tx2">
                    <a:lumMod val="90000"/>
                    <a:lumOff val="10000"/>
                  </a:schemeClr>
                </a:solidFill>
                <a:latin typeface="Telugu MN" charset="0"/>
                <a:ea typeface="Telugu MN" charset="0"/>
                <a:cs typeface="Telugu MN" charset="0"/>
              </a:rPr>
              <a:t>Design 9º   Unit II</a:t>
            </a:r>
          </a:p>
          <a:p>
            <a:pPr algn="r"/>
            <a:r>
              <a:rPr lang="en-US" sz="4000" b="1" dirty="0">
                <a:solidFill>
                  <a:schemeClr val="tx2">
                    <a:lumMod val="90000"/>
                    <a:lumOff val="10000"/>
                  </a:schemeClr>
                </a:solidFill>
                <a:latin typeface="Telugu MN" charset="0"/>
                <a:ea typeface="Telugu MN" charset="0"/>
                <a:cs typeface="Telugu MN" charset="0"/>
              </a:rPr>
              <a:t>ARDUINO - SERVOS</a:t>
            </a:r>
          </a:p>
        </p:txBody>
      </p:sp>
      <p:sp>
        <p:nvSpPr>
          <p:cNvPr id="15" name="AutoShape 4" descr="rl.jpg"/>
          <p:cNvSpPr>
            <a:spLocks noChangeAspect="1" noChangeArrowheads="1"/>
          </p:cNvSpPr>
          <p:nvPr/>
        </p:nvSpPr>
        <p:spPr bwMode="auto">
          <a:xfrm>
            <a:off x="152400" y="1524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786672" y="2589980"/>
            <a:ext cx="306856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i="1" dirty="0">
                <a:solidFill>
                  <a:schemeClr val="tx2">
                    <a:lumMod val="90000"/>
                    <a:lumOff val="10000"/>
                  </a:schemeClr>
                </a:solidFill>
              </a:rPr>
              <a:t>ACTIVITY:  Define four specifications for your solution.</a:t>
            </a:r>
            <a:endParaRPr lang="en-US" sz="16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C3AAFB-4C1E-4648-AFC7-4B51315199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3408219"/>
            <a:ext cx="3955233" cy="29626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FE5D41-F33B-C640-84A3-98424889C2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4377" y="3408219"/>
            <a:ext cx="4056083" cy="3042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271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118465"/>
              </p:ext>
            </p:extLst>
          </p:nvPr>
        </p:nvGraphicFramePr>
        <p:xfrm>
          <a:off x="589392" y="662388"/>
          <a:ext cx="8062222" cy="4903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6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2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66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Aspects to consider in a design specification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825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Aesthetics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Consider appearance, style, </a:t>
                      </a:r>
                      <a:r>
                        <a:rPr lang="en-US" sz="1400" b="0" i="0" dirty="0" err="1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colour</a:t>
                      </a:r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, shape/form, texture, pattern, finish, layout.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783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Is there a maximum cost? Is this a material cost/time cost/selling cost?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909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Customer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Who it is for? What is the target user’s age, gender, socio-economic background?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221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Environmental considerations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Where will the solution be used? How will the design directly or indirectly affect the environment?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198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What it must do? What is its purpose? Where will the product be stored? How easily can it be used/maintained?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0303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Manufacturing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What resources are available? Are there limitations as to how this can be created? How much time is needed to create the design?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03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Materials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What materials are available? What properties do the materials need to have?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758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What safety factors need to be incorporated into the design?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1263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Are there any specific sizes that need to be considered? What “human factors” need to be considered? What anthropometric data needs to be considered?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3621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361204"/>
              </p:ext>
            </p:extLst>
          </p:nvPr>
        </p:nvGraphicFramePr>
        <p:xfrm>
          <a:off x="465967" y="1172434"/>
          <a:ext cx="8422105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84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38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kern="1200" dirty="0">
                          <a:solidFill>
                            <a:schemeClr val="lt1"/>
                          </a:solidFill>
                          <a:latin typeface="+mn-lt"/>
                          <a:ea typeface="Helvetica Light" charset="0"/>
                          <a:cs typeface="Helvetica Light" charset="0"/>
                        </a:rPr>
                        <a:t>Poor examples of a design specification</a:t>
                      </a:r>
                      <a:endParaRPr lang="en-US" sz="1400" b="0" i="0" dirty="0">
                        <a:latin typeface="+mn-lt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kern="1200" dirty="0">
                          <a:solidFill>
                            <a:schemeClr val="lt1"/>
                          </a:solidFill>
                          <a:latin typeface="+mn-lt"/>
                          <a:ea typeface="Helvetica Light" charset="0"/>
                          <a:cs typeface="Helvetica Light" charset="0"/>
                        </a:rPr>
                        <a:t>Good examples of a design specification</a:t>
                      </a:r>
                      <a:endParaRPr lang="en-US" sz="1400" b="0" i="0" dirty="0">
                        <a:latin typeface="+mn-lt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My storage device must look good/nice.</a:t>
                      </a:r>
                    </a:p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interface must look attractive.	</a:t>
                      </a:r>
                    </a:p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storage device must contrast with the furnishings of the room; so bright </a:t>
                      </a:r>
                      <a:r>
                        <a:rPr lang="en-US" sz="1400" b="0" i="0" kern="1200" dirty="0" err="1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colours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such as red, yellow and orange would work really well.</a:t>
                      </a:r>
                    </a:p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interface must appeal to my target audience; whose </a:t>
                      </a:r>
                      <a:r>
                        <a:rPr lang="en-US" sz="1400" b="0" i="0" kern="1200" dirty="0" err="1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favourite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n-US" sz="1400" b="0" i="0" kern="1200" dirty="0" err="1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colours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are hot pink and deep purple.	</a:t>
                      </a:r>
                    </a:p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It must work well.</a:t>
                      </a:r>
                    </a:p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It must function correctly.	</a:t>
                      </a:r>
                    </a:p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clock must display the time accurately.</a:t>
                      </a:r>
                    </a:p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clock must have a method to hang it on the wall.</a:t>
                      </a:r>
                    </a:p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storage device must store my </a:t>
                      </a:r>
                      <a:r>
                        <a:rPr lang="en-US" sz="1400" b="0" i="0" kern="1200" dirty="0" err="1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jewellery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collection (list the specific types of </a:t>
                      </a:r>
                      <a:r>
                        <a:rPr lang="en-US" sz="1400" b="0" i="0" kern="1200" dirty="0" err="1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jewellery</a:t>
                      </a:r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and quantity) 10 rings, 5 bracelets and 10 pendants.</a:t>
                      </a:r>
                    </a:p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All information on the web page must be accessible using 3 clicks or less.	</a:t>
                      </a:r>
                    </a:p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My storage device must be the right size.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My storage device must be able to hold 20 pencils that are 170mm long and 8mm in diameter.</a:t>
                      </a:r>
                    </a:p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 images on the web page must be clear and visible when viewing from 50cm from the screen.	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5532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11BAFCA-FAAE-1841-ACB3-0D4056F2ABC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5257137"/>
              </p:ext>
            </p:extLst>
          </p:nvPr>
        </p:nvGraphicFramePr>
        <p:xfrm>
          <a:off x="553766" y="460507"/>
          <a:ext cx="8062222" cy="46937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6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2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42663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Aspects to consider in a design specification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5825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Aesthetics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783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909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Customer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65221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Environmental considerations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0198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Function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</a:t>
                      </a:r>
                      <a:r>
                        <a:rPr lang="en-U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he prototype must develop harmonious movements according to its initial purpose.</a:t>
                      </a:r>
                    </a:p>
                    <a:p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</a:t>
                      </a:r>
                      <a:r>
                        <a:rPr lang="en-U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he product must have connection to an independent source of energy, other than the computer.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0303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Manufacturing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prototype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must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have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two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servo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motors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and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an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accurate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Arduino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program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connections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must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remain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hidden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within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structure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of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14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solution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.</a:t>
                      </a:r>
                      <a:endParaRPr lang="en-US" sz="1400" b="0" i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603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Materials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758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Safety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81263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Size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	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1291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24446" y="1057223"/>
            <a:ext cx="712510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1600" b="1" i="1" dirty="0"/>
              <a:t>ACTIVITY:  </a:t>
            </a:r>
            <a:r>
              <a:rPr lang="en-US" sz="1600" b="1" i="1" dirty="0">
                <a:solidFill>
                  <a:schemeClr val="tx2">
                    <a:lumMod val="50000"/>
                  </a:schemeClr>
                </a:solidFill>
              </a:rPr>
              <a:t>Develop two alternatives for your idea.  Sketch   isometric projections for each product .  Take in account measurements and materials.</a:t>
            </a:r>
            <a:endParaRPr lang="en-US" sz="1600" i="1" dirty="0">
              <a:latin typeface="Helvetica Light" charset="0"/>
              <a:ea typeface="Helvetica Light" charset="0"/>
              <a:cs typeface="Helvetica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6975" y="322682"/>
            <a:ext cx="8008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2.  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Develop a range of feasible design ideas that can be correctly interpreted by others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0977A88-CBDD-1B4A-AB4C-5D6981CEF3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214" y="1900052"/>
            <a:ext cx="6218496" cy="35768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4EF2CA-EF6C-704A-9B74-B1DEF2C75D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8514" y="4485690"/>
            <a:ext cx="2646637" cy="198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7298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43350" y="1151544"/>
            <a:ext cx="6165167" cy="474009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1600" b="1" i="1" dirty="0">
                <a:solidFill>
                  <a:schemeClr val="tx1"/>
                </a:solidFill>
              </a:rPr>
              <a:t>ACTIVITY:</a:t>
            </a:r>
            <a:r>
              <a:rPr lang="en-US" sz="1600" i="1" dirty="0">
                <a:solidFill>
                  <a:schemeClr val="tx1"/>
                </a:solidFill>
              </a:rPr>
              <a:t>   </a:t>
            </a:r>
            <a:r>
              <a:rPr lang="en-US" sz="1600" i="1" dirty="0">
                <a:solidFill>
                  <a:schemeClr val="tx2">
                    <a:lumMod val="50000"/>
                  </a:schemeClr>
                </a:solidFill>
              </a:rPr>
              <a:t>Select the best option according to the specifications as is shown in the chart.</a:t>
            </a:r>
            <a:endParaRPr lang="en-US" sz="1600" i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8387581"/>
              </p:ext>
            </p:extLst>
          </p:nvPr>
        </p:nvGraphicFramePr>
        <p:xfrm>
          <a:off x="547256" y="2356759"/>
          <a:ext cx="8157357" cy="28368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785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49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37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45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745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877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29635">
                <a:tc>
                  <a:txBody>
                    <a:bodyPr/>
                    <a:lstStyle/>
                    <a:p>
                      <a:r>
                        <a:rPr lang="en-US" sz="1400" b="1" i="0" kern="1200" dirty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Design Specifications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kern="1200" dirty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</a:t>
                      </a:r>
                      <a:r>
                        <a:rPr lang="en-US" sz="1400" b="1" i="0" kern="1200" dirty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unction</a:t>
                      </a:r>
                    </a:p>
                    <a:p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</a:t>
                      </a:r>
                      <a:r>
                        <a:rPr lang="en-U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he prototype must develop harmonious movements according to its initial purpose.</a:t>
                      </a:r>
                    </a:p>
                    <a:p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</a:t>
                      </a:r>
                      <a:r>
                        <a:rPr lang="en-U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he product must have connection to an independent source of energy, other than the computer.</a:t>
                      </a:r>
                    </a:p>
                    <a:p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dirty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Manufacturing</a:t>
                      </a:r>
                      <a:r>
                        <a:rPr lang="es-ES" sz="14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prototype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must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have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two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servo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motors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and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an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accurate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Arduino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program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connections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must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remain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hidden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within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structure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of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the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s-ES" sz="900" b="0" i="0" dirty="0" err="1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solution</a:t>
                      </a:r>
                      <a:r>
                        <a:rPr lang="es-ES" sz="900" b="0" i="0" dirty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.</a:t>
                      </a:r>
                      <a:endParaRPr lang="en-US" sz="900" b="0" i="0" dirty="0">
                        <a:solidFill>
                          <a:schemeClr val="accent2">
                            <a:lumMod val="75000"/>
                          </a:schemeClr>
                        </a:solidFill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kern="1200" dirty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	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xxxxxx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xxxxxx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i="0" kern="1200" dirty="0">
                          <a:solidFill>
                            <a:schemeClr val="lt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Total score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2861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Design 1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861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Design 2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4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861">
                <a:tc>
                  <a:txBody>
                    <a:bodyPr/>
                    <a:lstStyle/>
                    <a:p>
                      <a:r>
                        <a:rPr lang="en-US" sz="1400" b="0" i="0" kern="1200" dirty="0">
                          <a:solidFill>
                            <a:schemeClr val="dk1"/>
                          </a:solidFill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Design 3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1342509" y="494238"/>
            <a:ext cx="70795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3.  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Present the final chosen design and justify its selection</a:t>
            </a:r>
          </a:p>
        </p:txBody>
      </p:sp>
    </p:spTree>
    <p:extLst>
      <p:ext uri="{BB962C8B-B14F-4D97-AF65-F5344CB8AC3E}">
        <p14:creationId xmlns:p14="http://schemas.microsoft.com/office/powerpoint/2010/main" val="10646593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327074" y="1863208"/>
            <a:ext cx="1490611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b="1" i="1" dirty="0">
                <a:uFill>
                  <a:solidFill>
                    <a:srgbClr val="000000"/>
                  </a:solidFill>
                </a:uFill>
                <a:ea typeface="Calibri" charset="0"/>
                <a:cs typeface="Times" charset="0"/>
              </a:rPr>
              <a:t>ACTIVITY: </a:t>
            </a:r>
          </a:p>
          <a:p>
            <a:pPr lvl="0" algn="ctr"/>
            <a:r>
              <a:rPr lang="en-US" dirty="0">
                <a:solidFill>
                  <a:schemeClr val="tx2">
                    <a:lumMod val="50000"/>
                  </a:schemeClr>
                </a:solidFill>
                <a:uFill>
                  <a:solidFill>
                    <a:srgbClr val="000000"/>
                  </a:solidFill>
                </a:uFill>
                <a:ea typeface="Calibri" charset="0"/>
                <a:cs typeface="Times" charset="0"/>
              </a:rPr>
              <a:t>Develop the orthographic projection of the final product.  Include a chart with tools, materials and quantity  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36345" y="5691976"/>
            <a:ext cx="8581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Helvetica Neue" charset="0"/>
              </a:rPr>
              <a:t>When designing solutions to problems</a:t>
            </a:r>
            <a:r>
              <a:rPr lang="en-US" dirty="0">
                <a:solidFill>
                  <a:srgbClr val="333333"/>
                </a:solidFill>
                <a:latin typeface="Helvetica Neue" charset="0"/>
              </a:rPr>
              <a:t>, </a:t>
            </a:r>
            <a:r>
              <a:rPr lang="en-US" u="sng" dirty="0">
                <a:latin typeface="Helvetica Neue" charset="0"/>
              </a:rPr>
              <a:t>students need to ensure that they have a very clear idea of what they will create</a:t>
            </a:r>
            <a:r>
              <a:rPr lang="en-US" u="sng" dirty="0">
                <a:solidFill>
                  <a:srgbClr val="333333"/>
                </a:solidFill>
                <a:latin typeface="Helvetica Neue" charset="0"/>
              </a:rPr>
              <a:t>. </a:t>
            </a:r>
            <a:endParaRPr lang="en-US" u="sng" dirty="0"/>
          </a:p>
        </p:txBody>
      </p:sp>
      <p:sp>
        <p:nvSpPr>
          <p:cNvPr id="9" name="Rectangle 8"/>
          <p:cNvSpPr/>
          <p:nvPr/>
        </p:nvSpPr>
        <p:spPr>
          <a:xfrm>
            <a:off x="987218" y="632682"/>
            <a:ext cx="70795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4.    </a:t>
            </a:r>
            <a:r>
              <a:rPr lang="en-US" sz="2000" dirty="0">
                <a:solidFill>
                  <a:schemeClr val="tx2">
                    <a:lumMod val="50000"/>
                  </a:schemeClr>
                </a:solidFill>
              </a:rPr>
              <a:t>Develop accurate and detailed planning drawing and outline the requirements for the creation of the chosen solution.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233" y="1615764"/>
            <a:ext cx="5971950" cy="380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60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39712"/>
              </p:ext>
            </p:extLst>
          </p:nvPr>
        </p:nvGraphicFramePr>
        <p:xfrm>
          <a:off x="1001130" y="714339"/>
          <a:ext cx="7240151" cy="4963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21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49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62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252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 gridSpan="5"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Parts</a:t>
                      </a:r>
                      <a:r>
                        <a:rPr lang="en-US" sz="1400" b="1" i="0" baseline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List </a:t>
                      </a:r>
                      <a:r>
                        <a:rPr lang="mr-IN" sz="1400" b="1" i="0" baseline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–</a:t>
                      </a:r>
                      <a:r>
                        <a:rPr lang="en-US" sz="1400" b="1" i="0" baseline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</a:t>
                      </a:r>
                      <a:r>
                        <a:rPr lang="en-US" sz="1400" b="1" i="0" baseline="0" dirty="0" err="1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Jewerly</a:t>
                      </a:r>
                      <a:r>
                        <a:rPr lang="en-US" sz="1400" b="1" i="0" baseline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Box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Dimensions</a:t>
                      </a:r>
                      <a:r>
                        <a:rPr lang="en-US" sz="1400" b="0" i="0" baseline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(mm)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Quantity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Tools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Sides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Pine wood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120x80x12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Tenon Saw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Front &amp; Back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Pine wood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180x80x12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Tenon  Saw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Base &amp; </a:t>
                      </a:r>
                      <a:r>
                        <a:rPr lang="en-US" sz="1400" b="1" i="0" dirty="0" err="1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LId</a:t>
                      </a:r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  <a:p>
                      <a:endParaRPr lang="en-US" sz="1400" b="1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Pine wood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120x180x12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Tenon Saw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Fabric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Blue felt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.5 square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Scissors &amp; glue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Hinges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Brass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Battery Drill</a:t>
                      </a:r>
                      <a:r>
                        <a:rPr lang="en-US" sz="1400" b="0" i="0" baseline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&amp; screw driver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Nails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Steel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22 long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Hammer &amp; Nail punch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Timber stain &amp; Vanish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Cloth &amp; Paint brush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Lock &amp; Key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 err="1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rass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Battery Drill, File &amp; screw driver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Handles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Brass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i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Battery drill,</a:t>
                      </a:r>
                      <a:r>
                        <a:rPr lang="en-US" sz="1400" b="0" i="0" baseline="0" dirty="0">
                          <a:latin typeface="Helvetica Light" charset="0"/>
                          <a:ea typeface="Helvetica Light" charset="0"/>
                          <a:cs typeface="Helvetica Light" charset="0"/>
                        </a:rPr>
                        <a:t> File &amp; screw driver</a:t>
                      </a:r>
                      <a:endParaRPr lang="en-US" sz="1400" b="0" i="0" dirty="0">
                        <a:latin typeface="Helvetica Light" charset="0"/>
                        <a:ea typeface="Helvetica Light" charset="0"/>
                        <a:cs typeface="Helvetica Light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4860759" y="5853962"/>
            <a:ext cx="353970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i="1" dirty="0">
                <a:uFill>
                  <a:solidFill>
                    <a:srgbClr val="000000"/>
                  </a:solidFill>
                </a:uFill>
                <a:ea typeface="Calibri" charset="0"/>
                <a:cs typeface="Times" charset="0"/>
              </a:rPr>
              <a:t>Example. List of materials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806433647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E3DA18C2-75F1-4980-A5F0-165F6F71DE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1074</TotalTime>
  <Words>814</Words>
  <Application>Microsoft Macintosh PowerPoint</Application>
  <PresentationFormat>On-screen Show (4:3)</PresentationFormat>
  <Paragraphs>138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Calibri</vt:lpstr>
      <vt:lpstr>Calibri Light</vt:lpstr>
      <vt:lpstr>Helvetica Light</vt:lpstr>
      <vt:lpstr>Helvetica Neue</vt:lpstr>
      <vt:lpstr>Telugu MN</vt:lpstr>
      <vt:lpstr>Times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ccb</Company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ccb ccb</dc:creator>
  <cp:lastModifiedBy>Microsoft Office User</cp:lastModifiedBy>
  <cp:revision>86</cp:revision>
  <dcterms:created xsi:type="dcterms:W3CDTF">2016-08-30T13:02:41Z</dcterms:created>
  <dcterms:modified xsi:type="dcterms:W3CDTF">2018-01-30T19:26:41Z</dcterms:modified>
</cp:coreProperties>
</file>